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handoutMasterIdLst>
    <p:handoutMasterId r:id="rId25"/>
  </p:handoutMasterIdLst>
  <p:sldIdLst>
    <p:sldId id="289" r:id="rId6"/>
    <p:sldId id="323" r:id="rId7"/>
    <p:sldId id="288" r:id="rId8"/>
    <p:sldId id="324" r:id="rId9"/>
    <p:sldId id="325" r:id="rId10"/>
    <p:sldId id="291" r:id="rId11"/>
    <p:sldId id="321" r:id="rId12"/>
    <p:sldId id="292" r:id="rId13"/>
    <p:sldId id="316" r:id="rId14"/>
    <p:sldId id="307" r:id="rId15"/>
    <p:sldId id="328" r:id="rId16"/>
    <p:sldId id="330" r:id="rId17"/>
    <p:sldId id="327" r:id="rId18"/>
    <p:sldId id="332" r:id="rId19"/>
    <p:sldId id="334" r:id="rId20"/>
    <p:sldId id="331" r:id="rId21"/>
    <p:sldId id="329" r:id="rId22"/>
    <p:sldId id="319" r:id="rId23"/>
    <p:sldId id="33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1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0066"/>
    <a:srgbClr val="FEF7DA"/>
    <a:srgbClr val="FFCC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08" autoAdjust="0"/>
    <p:restoredTop sz="94671" autoAdjust="0"/>
  </p:normalViewPr>
  <p:slideViewPr>
    <p:cSldViewPr>
      <p:cViewPr>
        <p:scale>
          <a:sx n="80" d="100"/>
          <a:sy n="80" d="100"/>
        </p:scale>
        <p:origin x="-960" y="-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E7D2A-076E-4ABF-A5B6-56E3D032A904}" type="datetimeFigureOut">
              <a:rPr lang="ru-RU" smtClean="0"/>
              <a:pPr/>
              <a:t>13.12.2015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96B72-36DF-4632-A7BB-E7188C33C2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0025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819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769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2098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4240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260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3470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54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1874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020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282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876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8411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560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4837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8991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8626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845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5801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223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5852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0321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58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5216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741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68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1135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2068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8199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283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2533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137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089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969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0891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752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229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1056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1488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613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551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7414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6259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2528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1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13.12.2015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7003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0076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2082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1341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314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6193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193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13.12.2015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443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13.12.2015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647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732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13.12.2015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018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D8F2-3D42-40FA-800C-628CC43979E6}" type="datetimeFigureOut">
              <a:rPr lang="ru-RU" smtClean="0"/>
              <a:pPr/>
              <a:t>13.12.2015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14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68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05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11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D8F2-3D42-40FA-800C-628CC43979E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3986-4EBC-4916-B02E-F14B632C34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963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am.ru/users/vesnycha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е 3"/>
          <p:cNvSpPr txBox="1"/>
          <p:nvPr/>
        </p:nvSpPr>
        <p:spPr>
          <a:xfrm>
            <a:off x="697416" y="4221088"/>
            <a:ext cx="8127355" cy="224676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Воспитателя логопедической группы</a:t>
            </a:r>
            <a:endParaRPr lang="ru-RU" sz="3600" b="1" i="1" dirty="0">
              <a:solidFill>
                <a:srgbClr val="002060"/>
              </a:solidFill>
              <a:latin typeface="Monotype Corsiva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err="1" smtClean="0">
                <a:solidFill>
                  <a:srgbClr val="002060"/>
                </a:solidFill>
                <a:latin typeface="Monotype Corsiva" pitchFamily="66" charset="0"/>
              </a:rPr>
              <a:t>Ровенковой</a:t>
            </a:r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  <a:t>Надежды Геннадьевны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3" name="Поле 2"/>
          <p:cNvSpPr txBox="1"/>
          <p:nvPr/>
        </p:nvSpPr>
        <p:spPr>
          <a:xfrm>
            <a:off x="1115616" y="3142592"/>
            <a:ext cx="7695491" cy="127361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man Old Style" panose="02050604050505020204" pitchFamily="18" charset="0"/>
                <a:ea typeface="Batang" panose="02030600000101010101" pitchFamily="18" charset="-127"/>
                <a:cs typeface="Times New Roman"/>
              </a:rPr>
              <a:t>ПОРТФОЛИО</a:t>
            </a:r>
            <a:endParaRPr lang="ru-RU" sz="1100" dirty="0">
              <a:solidFill>
                <a:srgbClr val="FF0000"/>
              </a:solidFill>
              <a:effectLst/>
              <a:latin typeface="Bookman Old Style" panose="02050604050505020204" pitchFamily="18" charset="0"/>
              <a:ea typeface="Batang" panose="02030600000101010101" pitchFamily="18" charset="-127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1209" y="44624"/>
            <a:ext cx="83435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1600" b="1" dirty="0" smtClean="0"/>
              <a:t>«Детский сад комбинированного вида № 184»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xmlns="" val="15957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1521728"/>
              </p:ext>
            </p:extLst>
          </p:nvPr>
        </p:nvGraphicFramePr>
        <p:xfrm>
          <a:off x="251520" y="908716"/>
          <a:ext cx="8712968" cy="568863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075675"/>
                <a:gridCol w="7637293"/>
              </a:tblGrid>
              <a:tr h="618390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Год</a:t>
                      </a:r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                    Конкурсное мероприятие</a:t>
                      </a:r>
                      <a:endParaRPr lang="ru-RU" dirty="0"/>
                    </a:p>
                  </a:txBody>
                  <a:tcPr marL="68580" marR="68580" marT="0" marB="0" anchor="ctr"/>
                </a:tc>
              </a:tr>
              <a:tr h="183530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      2013г.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Участие в муниципальном конкурсе «</a:t>
                      </a:r>
                      <a:r>
                        <a:rPr lang="ru-RU" sz="1400" dirty="0" err="1" smtClean="0">
                          <a:latin typeface="+mn-lt"/>
                        </a:rPr>
                        <a:t>Понарошкин</a:t>
                      </a:r>
                      <a:r>
                        <a:rPr lang="ru-RU" sz="1400" dirty="0" smtClean="0">
                          <a:latin typeface="+mn-lt"/>
                        </a:rPr>
                        <a:t> мир» (поделки</a:t>
                      </a:r>
                      <a:r>
                        <a:rPr lang="ru-RU" sz="1400" baseline="0" dirty="0" smtClean="0">
                          <a:latin typeface="+mn-lt"/>
                        </a:rPr>
                        <a:t> из бытовых отходов и бросового материала)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Диплом за 2 место в конкурсе</a:t>
                      </a:r>
                      <a:r>
                        <a:rPr lang="ru-RU" sz="1400" baseline="0" dirty="0" smtClean="0">
                          <a:latin typeface="+mn-lt"/>
                        </a:rPr>
                        <a:t> ДОУ «</a:t>
                      </a:r>
                      <a:r>
                        <a:rPr lang="ru-RU" sz="1400" baseline="0" dirty="0" err="1" smtClean="0">
                          <a:latin typeface="+mn-lt"/>
                        </a:rPr>
                        <a:t>Елочка-зеленая</a:t>
                      </a:r>
                      <a:r>
                        <a:rPr lang="ru-RU" sz="1400" baseline="0" dirty="0" smtClean="0">
                          <a:latin typeface="+mn-lt"/>
                        </a:rPr>
                        <a:t> иголочка»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Диплом за 1 место в конкурсе</a:t>
                      </a:r>
                      <a:r>
                        <a:rPr lang="ru-RU" sz="1400" baseline="0" dirty="0" smtClean="0">
                          <a:latin typeface="+mn-lt"/>
                        </a:rPr>
                        <a:t> ДОУ «Рождественская сказка»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Участие в муниципальной спартакиаде</a:t>
                      </a:r>
                      <a:r>
                        <a:rPr lang="ru-RU" sz="1400" baseline="0" dirty="0" smtClean="0">
                          <a:latin typeface="+mn-lt"/>
                        </a:rPr>
                        <a:t> «Малышок»</a:t>
                      </a:r>
                      <a:endParaRPr lang="ru-RU" sz="1400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Диплом за 1 место в конкурсе ДОУ «Веселый светофор» (тематические поделки)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+mn-lt"/>
                      </a:endParaRPr>
                    </a:p>
                    <a:p>
                      <a:endParaRPr lang="ru-RU" sz="1400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</a:tr>
              <a:tr h="117021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      2014г.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Диплом за 1 место в конкурсе ДОУ «</a:t>
                      </a:r>
                      <a:r>
                        <a:rPr lang="ru-RU" sz="1400" dirty="0" err="1" smtClean="0">
                          <a:latin typeface="+mn-lt"/>
                        </a:rPr>
                        <a:t>Понарошкин</a:t>
                      </a:r>
                      <a:r>
                        <a:rPr lang="ru-RU" sz="1400" dirty="0" smtClean="0">
                          <a:latin typeface="+mn-lt"/>
                        </a:rPr>
                        <a:t> мир» (номинация дидактическое пособие)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Участие в муниципальном конкурсе детского рисунка «Чудесные видения сказочной</a:t>
                      </a:r>
                      <a:r>
                        <a:rPr lang="ru-RU" sz="1400" baseline="0" dirty="0" smtClean="0">
                          <a:latin typeface="+mn-lt"/>
                        </a:rPr>
                        <a:t> страны»</a:t>
                      </a:r>
                      <a:endParaRPr lang="ru-RU" sz="1400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Диплом</a:t>
                      </a:r>
                      <a:r>
                        <a:rPr lang="ru-RU" sz="1400" baseline="0" dirty="0" smtClean="0">
                          <a:latin typeface="+mn-lt"/>
                        </a:rPr>
                        <a:t> за 1 место в конкурсе ДОУ «Лучший новогодний шар-игрушка для нашей елки»</a:t>
                      </a:r>
                      <a:endParaRPr lang="ru-RU" sz="1400" dirty="0" smtClean="0">
                        <a:latin typeface="+mn-lt"/>
                      </a:endParaRPr>
                    </a:p>
                    <a:p>
                      <a:endParaRPr lang="ru-RU" sz="1400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</a:tr>
              <a:tr h="206472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      2015г.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Грамота за 2 место в конкурсе чтецов, посвященный Великой победе (на уровне ДОУ)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Благодарность за участие в областном фестивале детского творчества «Светлый праздник»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</a:rPr>
                        <a:t>Участие в областном смотре-конкурсе «Пожар</a:t>
                      </a:r>
                      <a:r>
                        <a:rPr lang="ru-RU" sz="1400" baseline="0" dirty="0" smtClean="0">
                          <a:latin typeface="+mn-lt"/>
                        </a:rPr>
                        <a:t> в мире»</a:t>
                      </a:r>
                    </a:p>
                    <a:p>
                      <a:r>
                        <a:rPr lang="ru-RU" sz="1400" baseline="0" dirty="0" smtClean="0">
                          <a:latin typeface="+mn-lt"/>
                        </a:rPr>
                        <a:t>Сертификат за участие во всероссийском </a:t>
                      </a:r>
                      <a:r>
                        <a:rPr lang="ru-RU" sz="1400" baseline="0" dirty="0" err="1" smtClean="0">
                          <a:latin typeface="+mn-lt"/>
                        </a:rPr>
                        <a:t>интернет-конкурсе</a:t>
                      </a:r>
                      <a:r>
                        <a:rPr lang="ru-RU" sz="1400" baseline="0" dirty="0" smtClean="0">
                          <a:latin typeface="+mn-lt"/>
                        </a:rPr>
                        <a:t> «Пасхальные идеи»</a:t>
                      </a:r>
                    </a:p>
                    <a:p>
                      <a:r>
                        <a:rPr lang="ru-RU" sz="1400" baseline="0" dirty="0" smtClean="0">
                          <a:latin typeface="+mn-lt"/>
                        </a:rPr>
                        <a:t>Сертификат за участие во всероссийском </a:t>
                      </a:r>
                      <a:r>
                        <a:rPr lang="ru-RU" sz="1400" baseline="0" dirty="0" err="1" smtClean="0">
                          <a:latin typeface="+mn-lt"/>
                        </a:rPr>
                        <a:t>интернет-конкурсе</a:t>
                      </a:r>
                      <a:r>
                        <a:rPr lang="ru-RU" sz="1400" baseline="0" dirty="0" smtClean="0">
                          <a:latin typeface="+mn-lt"/>
                        </a:rPr>
                        <a:t> «Сказочный городок» (конкурс детского рисунка)</a:t>
                      </a:r>
                    </a:p>
                    <a:p>
                      <a:r>
                        <a:rPr lang="ru-RU" sz="1400" baseline="0" dirty="0" smtClean="0">
                          <a:latin typeface="+mn-lt"/>
                        </a:rPr>
                        <a:t>Диплом за 1 место во всероссийской интеллектуально-познавательной викторине «Академия этикета»</a:t>
                      </a:r>
                      <a:endParaRPr lang="ru-RU" sz="1400" dirty="0" smtClean="0">
                        <a:latin typeface="+mn-lt"/>
                      </a:endParaRPr>
                    </a:p>
                    <a:p>
                      <a:endParaRPr lang="ru-RU" sz="1400" dirty="0">
                        <a:latin typeface="+mn-lt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44624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 </a:t>
            </a:r>
            <a:r>
              <a:rPr lang="ru-RU" sz="2400" b="1" dirty="0" smtClean="0">
                <a:cs typeface="Aharoni" panose="02010803020104030203" pitchFamily="2" charset="-79"/>
              </a:rPr>
              <a:t>Достижения воспитанников на конкурсных мероприятиях различного уровня, в том числе интернет конкурсах.</a:t>
            </a:r>
            <a:endParaRPr lang="ru-RU" sz="2400" b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32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ea typeface="Times New Roman"/>
              </a:rPr>
              <a:t>Участие в инновационной деятельности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800" dirty="0" smtClean="0">
                <a:ea typeface="Calibri"/>
                <a:cs typeface="Arial" panose="020B0604020202020204" pitchFamily="34" charset="0"/>
              </a:rPr>
              <a:t>Применение ИКТ в образовательном процессе.</a:t>
            </a:r>
            <a:r>
              <a:rPr lang="ru-RU" sz="1800" dirty="0" smtClean="0">
                <a:cs typeface="Arial" panose="020B0604020202020204" pitchFamily="34" charset="0"/>
              </a:rPr>
              <a:t> </a:t>
            </a:r>
            <a:endParaRPr lang="ru-RU" sz="1800" dirty="0" smtClean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800" dirty="0" smtClean="0">
                <a:cs typeface="Arial" panose="020B0604020202020204" pitchFamily="34" charset="0"/>
              </a:rPr>
              <a:t>Зарегистрирована личная </a:t>
            </a:r>
            <a:r>
              <a:rPr lang="ru-RU" sz="1800" dirty="0" err="1" smtClean="0">
                <a:cs typeface="Arial" panose="020B0604020202020204" pitchFamily="34" charset="0"/>
              </a:rPr>
              <a:t>веб-страница</a:t>
            </a:r>
            <a:r>
              <a:rPr lang="ru-RU" sz="1800" dirty="0" smtClean="0">
                <a:cs typeface="Arial" panose="020B0604020202020204" pitchFamily="34" charset="0"/>
              </a:rPr>
              <a:t> на сайте </a:t>
            </a:r>
            <a:r>
              <a:rPr lang="ru-RU" sz="1800" b="1" dirty="0" err="1" smtClean="0"/>
              <a:t>Maaam.ru</a:t>
            </a:r>
            <a:r>
              <a:rPr lang="ru-RU" sz="1800" dirty="0" smtClean="0"/>
              <a:t> (Международный русскоязычный социальный образовательный интернет-проект)</a:t>
            </a:r>
            <a:r>
              <a:rPr lang="ru-RU" sz="1800" b="1" dirty="0" smtClean="0"/>
              <a:t> 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800" dirty="0" smtClean="0">
                <a:ea typeface="Calibri"/>
                <a:cs typeface="Arial" panose="020B0604020202020204" pitchFamily="34" charset="0"/>
              </a:rPr>
              <a:t>творческих педагогических конкурсах, семинарах. </a:t>
            </a:r>
          </a:p>
          <a:p>
            <a:pPr lvl="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800" dirty="0" smtClean="0">
                <a:ea typeface="Calibri"/>
                <a:cs typeface="Arial" panose="020B0604020202020204" pitchFamily="34" charset="0"/>
              </a:rPr>
              <a:t>Разработка и реализация педагогических проектов.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800" dirty="0" smtClean="0">
                <a:cs typeface="Arial" panose="020B0604020202020204" pitchFamily="34" charset="0"/>
              </a:rPr>
              <a:t>Разработка и реализация индивидуальных маршрутов развития детей.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800" dirty="0" smtClean="0">
                <a:cs typeface="Arial" panose="020B0604020202020204" pitchFamily="34" charset="0"/>
              </a:rPr>
              <a:t>Открытые показы педагогической деятельности, целевых  прогулок.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800" dirty="0" smtClean="0">
                <a:cs typeface="Arial" panose="020B0604020202020204" pitchFamily="34" charset="0"/>
              </a:rPr>
              <a:t>Участие в разработке основной общеобразовательной программы дошкольного образования ДОУ в соответствии с ФГОС.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800" dirty="0" smtClean="0">
                <a:cs typeface="Arial" panose="020B0604020202020204" pitchFamily="34" charset="0"/>
              </a:rPr>
              <a:t>Участие в творческой группе. 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800" dirty="0" smtClean="0">
                <a:cs typeface="Arial" panose="020B0604020202020204" pitchFamily="34" charset="0"/>
              </a:rPr>
              <a:t>Самообразование.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800" dirty="0" smtClean="0">
                <a:cs typeface="Arial" panose="020B0604020202020204" pitchFamily="34" charset="0"/>
              </a:rPr>
              <a:t>Нетрадиционные формы работы с родителями.</a:t>
            </a:r>
            <a:endParaRPr lang="ru-RU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ru-RU" b="1" dirty="0" smtClean="0">
                <a:latin typeface="+mn-lt"/>
              </a:rPr>
              <a:t>Проектная деятельность</a:t>
            </a:r>
            <a:endParaRPr lang="ru-RU" b="1" dirty="0">
              <a:latin typeface="+mn-lt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813690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ea typeface="Times New Roman"/>
              </a:rPr>
              <a:t>Использование ИКТ в образовательном процессе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204864"/>
            <a:ext cx="8363272" cy="3921299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600" dirty="0" smtClean="0">
                <a:cs typeface="Arial" panose="020B0604020202020204" pitchFamily="34" charset="0"/>
              </a:rPr>
              <a:t>Оформление материалов по различным направлениям деятельности, с использованием программ </a:t>
            </a:r>
            <a:r>
              <a:rPr lang="ru-RU" sz="1600" dirty="0" err="1" smtClean="0">
                <a:cs typeface="Arial" panose="020B0604020202020204" pitchFamily="34" charset="0"/>
              </a:rPr>
              <a:t>Microsoft</a:t>
            </a:r>
            <a:r>
              <a:rPr lang="en-US" sz="1600" dirty="0" smtClean="0">
                <a:cs typeface="Arial" panose="020B0604020202020204" pitchFamily="34" charset="0"/>
              </a:rPr>
              <a:t> O</a:t>
            </a:r>
            <a:r>
              <a:rPr lang="ru-RU" sz="1600" dirty="0" err="1" smtClean="0">
                <a:cs typeface="Arial" panose="020B0604020202020204" pitchFamily="34" charset="0"/>
              </a:rPr>
              <a:t>ffice</a:t>
            </a:r>
            <a:r>
              <a:rPr lang="ru-RU" sz="1600" dirty="0" smtClean="0">
                <a:cs typeface="Arial" panose="020B0604020202020204" pitchFamily="34" charset="0"/>
              </a:rPr>
              <a:t>, </a:t>
            </a:r>
            <a:r>
              <a:rPr lang="ru-RU" sz="1600" dirty="0" err="1" smtClean="0">
                <a:cs typeface="Arial" panose="020B0604020202020204" pitchFamily="34" charset="0"/>
              </a:rPr>
              <a:t>Word</a:t>
            </a:r>
            <a:r>
              <a:rPr lang="ru-RU" sz="1600" dirty="0" smtClean="0">
                <a:cs typeface="Arial" panose="020B0604020202020204" pitchFamily="34" charset="0"/>
              </a:rPr>
              <a:t>, </a:t>
            </a:r>
            <a:r>
              <a:rPr lang="ru-RU" sz="1600" dirty="0" err="1" smtClean="0">
                <a:cs typeface="Arial" panose="020B0604020202020204" pitchFamily="34" charset="0"/>
              </a:rPr>
              <a:t>Excel</a:t>
            </a:r>
            <a:r>
              <a:rPr lang="ru-RU" sz="1600" dirty="0" smtClean="0">
                <a:cs typeface="Arial" panose="020B0604020202020204" pitchFamily="34" charset="0"/>
              </a:rPr>
              <a:t>, в том числе при разработки планов и конспектов НОД, различного вида мероприятий, консультаций для родителей.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600" dirty="0" smtClean="0"/>
              <a:t>Создание презентаций в программе </a:t>
            </a:r>
            <a:r>
              <a:rPr lang="en-US" sz="1600" dirty="0" smtClean="0"/>
              <a:t>Power Point</a:t>
            </a:r>
            <a:r>
              <a:rPr lang="ru-RU" sz="1600" dirty="0" smtClean="0"/>
              <a:t> для повышения эффективности образовательной деятельности с детьми и педагогической компетенции у родителей в процессе проведения родительских собраний, праздничных мероприятий.</a:t>
            </a:r>
            <a:endParaRPr lang="ru-RU" sz="1600" dirty="0" smtClean="0"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600" dirty="0" smtClean="0">
                <a:cs typeface="Arial" panose="020B0604020202020204" pitchFamily="34" charset="0"/>
              </a:rPr>
              <a:t>Использование презентаций и детских анимационных фильмов с целью информационного и научно-педагогического сопровождения образовательного процесса в группе, в подборе дополнительного познавательно – иллюстративного материала.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600" dirty="0" smtClean="0">
                <a:cs typeface="Arial" panose="020B0604020202020204" pitchFamily="34" charset="0"/>
              </a:rPr>
              <a:t>Оформление стендов, буклетов и визитной карточки группы.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600" dirty="0" smtClean="0">
                <a:cs typeface="Arial" panose="020B0604020202020204" pitchFamily="34" charset="0"/>
              </a:rPr>
              <a:t>Знакомство с периодикой, общения с коллегами, обмен опытом.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sz="1600" dirty="0" smtClean="0">
                <a:cs typeface="Arial" panose="020B0604020202020204" pitchFamily="34" charset="0"/>
              </a:rPr>
              <a:t>Размещение собственных методических разработок, </a:t>
            </a:r>
            <a:r>
              <a:rPr lang="ru-RU" sz="1600" dirty="0" smtClean="0"/>
              <a:t>публикаций, материалов </a:t>
            </a:r>
            <a:r>
              <a:rPr lang="ru-RU" sz="1600" dirty="0" smtClean="0">
                <a:cs typeface="Arial" panose="020B0604020202020204" pitchFamily="34" charset="0"/>
              </a:rPr>
              <a:t>в сети </a:t>
            </a:r>
            <a:r>
              <a:rPr lang="ru-RU" sz="1600" dirty="0" smtClean="0"/>
              <a:t>Интернет. </a:t>
            </a:r>
            <a:r>
              <a:rPr lang="en-US" sz="1600" dirty="0" smtClean="0"/>
              <a:t>http://www.maam.ru/users/vesnycha</a:t>
            </a:r>
            <a:endParaRPr lang="ru-RU" sz="16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ru-RU" b="1" dirty="0" smtClean="0"/>
              <a:t>Предметно-развивающая среда</a:t>
            </a:r>
            <a:endParaRPr lang="ru-RU" b="1" dirty="0"/>
          </a:p>
        </p:txBody>
      </p:sp>
      <p:pic>
        <p:nvPicPr>
          <p:cNvPr id="4" name="Содержимое 3" descr="http://www.maam.ru/upload/blogs/detsad-144288-144429162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136815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maam.ru/upload/blogs/detsad-144288-14442906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916832"/>
            <a:ext cx="1656184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maam.ru/upload/blogs/detsad-144288-14442908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988840"/>
            <a:ext cx="144016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maam.ru/upload/blogs/detsad-144288-14442897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1916832"/>
            <a:ext cx="1565608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maam.ru/upload/blogs/detsad-144288-144429031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3933056"/>
            <a:ext cx="2285828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maam.ru/upload/blogs/detsad-144288-144429066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4077072"/>
            <a:ext cx="24518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www.maam.ru/upload/blogs/detsad-144288-144429046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5085184"/>
            <a:ext cx="2181225" cy="162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www.maam.ru/upload/blogs/detsad-144288-144428958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221088"/>
            <a:ext cx="2088232" cy="182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ru-RU" sz="4000" b="1" dirty="0" smtClean="0">
                <a:latin typeface="+mn-lt"/>
              </a:rPr>
              <a:t>Работа с родителями:</a:t>
            </a:r>
            <a:endParaRPr lang="ru-RU" sz="40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060848"/>
            <a:ext cx="8075240" cy="4065315"/>
          </a:xfrm>
        </p:spPr>
        <p:txBody>
          <a:bodyPr/>
          <a:lstStyle/>
          <a:p>
            <a:r>
              <a:rPr lang="ru-RU" dirty="0" smtClean="0"/>
              <a:t>Совместные праздники и досуги</a:t>
            </a:r>
          </a:p>
          <a:p>
            <a:r>
              <a:rPr lang="ru-RU" dirty="0" smtClean="0"/>
              <a:t>Круглые столы</a:t>
            </a:r>
          </a:p>
          <a:p>
            <a:r>
              <a:rPr lang="ru-RU" dirty="0" smtClean="0"/>
              <a:t>Показ открытых занятий</a:t>
            </a:r>
          </a:p>
          <a:p>
            <a:r>
              <a:rPr lang="ru-RU" dirty="0" smtClean="0"/>
              <a:t>Наглядная информация</a:t>
            </a:r>
          </a:p>
          <a:p>
            <a:r>
              <a:rPr lang="ru-RU" dirty="0" smtClean="0"/>
              <a:t>Родительские собрания</a:t>
            </a:r>
          </a:p>
          <a:p>
            <a:r>
              <a:rPr lang="ru-RU" dirty="0" smtClean="0"/>
              <a:t>Консультации</a:t>
            </a:r>
            <a:endParaRPr lang="en-US" dirty="0" smtClean="0"/>
          </a:p>
          <a:p>
            <a:r>
              <a:rPr lang="ru-RU" dirty="0" smtClean="0"/>
              <a:t>Дни открытых дверей</a:t>
            </a:r>
            <a:endParaRPr lang="ru-RU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ru-RU" b="1" dirty="0" smtClean="0"/>
              <a:t>Отзывы родителей</a:t>
            </a:r>
            <a:endParaRPr lang="ru-RU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374441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916832"/>
            <a:ext cx="3888432" cy="482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ru-RU" sz="2800" b="1" dirty="0" smtClean="0">
                <a:latin typeface="+mn-lt"/>
              </a:rPr>
              <a:t>Методические разработки по лексическим темам.</a:t>
            </a:r>
            <a:endParaRPr lang="ru-RU" sz="2800" b="1" dirty="0">
              <a:latin typeface="+mn-lt"/>
            </a:endParaRPr>
          </a:p>
        </p:txBody>
      </p:sp>
      <p:pic>
        <p:nvPicPr>
          <p:cNvPr id="4" name="Содержимое 3" descr="C:\Users\НАДЕЖДА\Desktop\Портфолио\S148000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3240360" cy="20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НАДЕЖДА\Desktop\Портфолио\S1480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916832"/>
            <a:ext cx="3024336" cy="1964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НАДЕЖДА\Desktop\Портфолио\S14800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365104"/>
            <a:ext cx="30963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оле 40"/>
          <p:cNvSpPr txBox="1">
            <a:spLocks/>
          </p:cNvSpPr>
          <p:nvPr/>
        </p:nvSpPr>
        <p:spPr>
          <a:xfrm>
            <a:off x="395536" y="3212976"/>
            <a:ext cx="8291264" cy="165618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Wave1">
              <a:avLst/>
            </a:prstTxWarp>
            <a:no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</a:pPr>
            <a:endParaRPr lang="ru-RU" sz="9600" b="1" dirty="0">
              <a:solidFill>
                <a:srgbClr val="FF0000"/>
              </a:solidFill>
              <a:effectLst/>
              <a:latin typeface="Bookman Old Style" panose="02050604050505020204" pitchFamily="18" charset="0"/>
              <a:ea typeface="Calibri"/>
              <a:cs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7268955"/>
              </p:ext>
            </p:extLst>
          </p:nvPr>
        </p:nvGraphicFramePr>
        <p:xfrm>
          <a:off x="179512" y="2132856"/>
          <a:ext cx="8784975" cy="465175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04055"/>
                <a:gridCol w="4104456"/>
                <a:gridCol w="4176464"/>
              </a:tblGrid>
              <a:tr h="4342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сайта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24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1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i="0" dirty="0" smtClean="0">
                          <a:latin typeface="+mn-lt"/>
                          <a:cs typeface="Arial" panose="020B0604020202020204" pitchFamily="34" charset="0"/>
                        </a:rPr>
                        <a:t>«Дошкольный возраст, развитие детей дошкольного возраста»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http://doshvozrast.ru/</a:t>
                      </a:r>
                      <a:endParaRPr lang="ru-RU" sz="1400" b="0" i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4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Портал Солнышко </a:t>
                      </a:r>
                      <a:endParaRPr lang="ru-RU" sz="1400" b="0" i="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http://www.solnet.ee/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7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«Все для детского сада»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ru-RU" sz="1400" u="none" dirty="0" smtClean="0">
                          <a:latin typeface="+mn-lt"/>
                          <a:cs typeface="Arial" panose="020B0604020202020204" pitchFamily="34" charset="0"/>
                        </a:rPr>
                        <a:t>http://www.moi-detsad.ru/</a:t>
                      </a:r>
                    </a:p>
                  </a:txBody>
                  <a:tcPr marL="68580" marR="68580" marT="0" marB="0" anchor="ctr"/>
                </a:tc>
              </a:tr>
              <a:tr h="303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«Социальная образовательная сеть»</a:t>
                      </a:r>
                      <a:endParaRPr lang="ru-RU" sz="1400" b="0" i="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http://www.maam.ru/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15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Сайт</a:t>
                      </a:r>
                      <a:r>
                        <a:rPr lang="ru-RU" sz="1400" b="0" i="0" baseline="0" dirty="0" smtClean="0"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для воспитателей детских садов «</a:t>
                      </a:r>
                      <a:r>
                        <a:rPr lang="ru-RU" sz="1400" b="0" i="0" baseline="0" dirty="0" err="1" smtClean="0"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Дошколенок.ру</a:t>
                      </a:r>
                      <a:r>
                        <a:rPr lang="ru-RU" sz="1400" b="0" i="0" baseline="0" dirty="0" smtClean="0"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ru-RU" sz="1400" b="0" i="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http://dochkolenok.ru/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altLang="ru-RU" sz="1400" dirty="0" err="1" smtClean="0">
                          <a:latin typeface="+mn-lt"/>
                          <a:cs typeface="Arial" panose="020B0604020202020204" pitchFamily="34" charset="0"/>
                        </a:rPr>
                        <a:t>Педразвитие.ру</a:t>
                      </a: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http://pedrazvitie.ru/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7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«Образовательный портал-</a:t>
                      </a:r>
                      <a:r>
                        <a:rPr lang="en-US" sz="1400" b="0" i="0" dirty="0" smtClean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a2ba.ru</a:t>
                      </a:r>
                      <a:r>
                        <a:rPr lang="ru-RU" sz="1400" b="0" i="0" dirty="0" smtClean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»</a:t>
                      </a:r>
                      <a:endParaRPr lang="ru-RU" sz="1400" b="0" i="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http://a2b2.ru/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6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Социальная сеть работников образования «Наша сеть»</a:t>
                      </a:r>
                      <a:endParaRPr lang="ru-RU" sz="1400" b="0" i="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http://nsportal.ru/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9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400" dirty="0" err="1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Педпроспект.ру</a:t>
                      </a: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http://pedprospekt.ru/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43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altLang="ru-RU" sz="1400" dirty="0" err="1" smtClean="0">
                          <a:latin typeface="+mn-lt"/>
                          <a:cs typeface="Arial" panose="020B0604020202020204" pitchFamily="34" charset="0"/>
                        </a:rPr>
                        <a:t>ДетсадКлуб.ру</a:t>
                      </a:r>
                      <a:r>
                        <a:rPr lang="ru-RU" altLang="ru-RU" sz="1400" dirty="0" smtClean="0">
                          <a:latin typeface="+mn-lt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http://www.detsadclub.ru/</a:t>
                      </a:r>
                      <a:endParaRPr lang="ru-RU" sz="1400" dirty="0" smtClean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4462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ea typeface="Calibri"/>
                <a:cs typeface="Times New Roman"/>
              </a:rPr>
              <a:t>Список используемых Интернет- ресурсов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842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ru-RU" b="1" dirty="0" smtClean="0"/>
              <a:t>Фотоматериалы</a:t>
            </a:r>
            <a:endParaRPr lang="ru-RU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223224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060848"/>
            <a:ext cx="27527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365104"/>
            <a:ext cx="257175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НАДЕЖДА\Desktop\1\Сад 184\S14001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060848"/>
            <a:ext cx="265747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НАДЕЖДА\Desktop\Разобрать фото\109NIKON\DSCN019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4437112"/>
            <a:ext cx="284544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3" y="4365104"/>
            <a:ext cx="2520280" cy="200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04664"/>
            <a:ext cx="6390456" cy="604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i="1" dirty="0"/>
              <a:t>«Почему я работаю в детском саду?»</a:t>
            </a:r>
            <a:br>
              <a:rPr lang="ru-RU" sz="2000" i="1" dirty="0"/>
            </a:br>
            <a:r>
              <a:rPr lang="ru-RU" sz="2000" i="1" dirty="0"/>
              <a:t>Я на смену иду, обо всем забывая,</a:t>
            </a:r>
            <a:br>
              <a:rPr lang="ru-RU" sz="2000" i="1" dirty="0"/>
            </a:br>
            <a:r>
              <a:rPr lang="ru-RU" sz="2000" i="1" dirty="0"/>
              <a:t>С головой окунусь в мир, где нет мне покоя.</a:t>
            </a:r>
            <a:br>
              <a:rPr lang="ru-RU" sz="2000" i="1" dirty="0"/>
            </a:br>
            <a:r>
              <a:rPr lang="ru-RU" sz="2000" i="1" dirty="0"/>
              <a:t>Знаю, ждут, налетят, едва с ног не сбивая,</a:t>
            </a:r>
            <a:br>
              <a:rPr lang="ru-RU" sz="2000" i="1" dirty="0"/>
            </a:br>
            <a:r>
              <a:rPr lang="ru-RU" sz="2000" i="1" dirty="0"/>
              <a:t>А в глазах столько счастья! Где возможно такое?</a:t>
            </a:r>
            <a:br>
              <a:rPr lang="ru-RU" sz="2000" i="1" dirty="0"/>
            </a:br>
            <a:r>
              <a:rPr lang="ru-RU" sz="2000" i="1" dirty="0"/>
              <a:t>Я учу их и с ними учусь каждый день.</a:t>
            </a:r>
            <a:br>
              <a:rPr lang="ru-RU" sz="2000" i="1" dirty="0"/>
            </a:br>
            <a:r>
              <a:rPr lang="ru-RU" sz="2000" i="1" dirty="0"/>
              <a:t>В страну знаний хотим открыть вместе двери.</a:t>
            </a:r>
            <a:br>
              <a:rPr lang="ru-RU" sz="2000" i="1" dirty="0"/>
            </a:br>
            <a:r>
              <a:rPr lang="ru-RU" sz="2000" i="1" dirty="0"/>
              <a:t>Не ложится на лица сомнения тень.</a:t>
            </a:r>
            <a:br>
              <a:rPr lang="ru-RU" sz="2000" i="1" dirty="0"/>
            </a:br>
            <a:r>
              <a:rPr lang="ru-RU" sz="2000" i="1" dirty="0"/>
              <a:t>Как мне верят они, кто еще так поверит?!</a:t>
            </a:r>
            <a:br>
              <a:rPr lang="ru-RU" sz="2000" i="1" dirty="0"/>
            </a:br>
            <a:r>
              <a:rPr lang="ru-RU" sz="2000" i="1" dirty="0"/>
              <a:t>Уверена, я не напрасно тружусь,</a:t>
            </a:r>
            <a:br>
              <a:rPr lang="ru-RU" sz="2000" i="1" dirty="0"/>
            </a:br>
            <a:r>
              <a:rPr lang="ru-RU" sz="2000" i="1" dirty="0"/>
              <a:t>Зовусь «воспитатель» и этим горжусь!</a:t>
            </a:r>
            <a:br>
              <a:rPr lang="ru-RU" sz="2000" i="1" dirty="0"/>
            </a:br>
            <a:r>
              <a:rPr lang="ru-RU" sz="2000" i="1" dirty="0"/>
              <a:t>Наверное – это вот и есть ответ –</a:t>
            </a:r>
            <a:br>
              <a:rPr lang="ru-RU" sz="2000" i="1" dirty="0"/>
            </a:br>
            <a:r>
              <a:rPr lang="ru-RU" sz="2000" i="1" dirty="0"/>
              <a:t>Ценнее нашего труда на свете нет!»</a:t>
            </a:r>
          </a:p>
        </p:txBody>
      </p:sp>
    </p:spTree>
    <p:extLst>
      <p:ext uri="{BB962C8B-B14F-4D97-AF65-F5344CB8AC3E}">
        <p14:creationId xmlns:p14="http://schemas.microsoft.com/office/powerpoint/2010/main" xmlns="" val="26968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е 9"/>
          <p:cNvSpPr txBox="1"/>
          <p:nvPr/>
        </p:nvSpPr>
        <p:spPr>
          <a:xfrm>
            <a:off x="180123" y="1772816"/>
            <a:ext cx="8767244" cy="496855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i="1" dirty="0" err="1" smtClean="0">
                <a:solidFill>
                  <a:srgbClr val="660066"/>
                </a:solidFill>
                <a:ea typeface="Batang" panose="02030600000101010101" pitchFamily="18" charset="-127"/>
              </a:rPr>
              <a:t>Ровенкова</a:t>
            </a:r>
            <a:r>
              <a:rPr lang="ru-RU" sz="2800" b="1" i="1" dirty="0" smtClean="0">
                <a:solidFill>
                  <a:srgbClr val="660066"/>
                </a:solidFill>
                <a:ea typeface="Batang" panose="02030600000101010101" pitchFamily="18" charset="-127"/>
              </a:rPr>
              <a:t> Надежда Геннадьевна</a:t>
            </a:r>
          </a:p>
          <a:p>
            <a:pPr algn="ctr"/>
            <a:endParaRPr lang="ru-RU" sz="1600" b="1" dirty="0" smtClean="0"/>
          </a:p>
          <a:p>
            <a:r>
              <a:rPr lang="ru-RU" sz="2000" dirty="0" smtClean="0"/>
              <a:t>         </a:t>
            </a:r>
            <a:r>
              <a:rPr lang="ru-RU" sz="2000" b="1" dirty="0" smtClean="0"/>
              <a:t>Дата рождения:  </a:t>
            </a:r>
            <a:r>
              <a:rPr lang="ru-RU" sz="2000" dirty="0" smtClean="0"/>
              <a:t>15. 02. 1985 г.</a:t>
            </a:r>
            <a:endParaRPr lang="ru-RU" sz="2000" dirty="0"/>
          </a:p>
          <a:p>
            <a:r>
              <a:rPr lang="ru-RU" sz="2000" b="1" dirty="0"/>
              <a:t>         Образование:  </a:t>
            </a:r>
            <a:r>
              <a:rPr lang="ru-RU" sz="2000" dirty="0"/>
              <a:t>высшее</a:t>
            </a:r>
          </a:p>
          <a:p>
            <a:r>
              <a:rPr lang="ru-RU" sz="2000" dirty="0"/>
              <a:t>                 </a:t>
            </a:r>
            <a:r>
              <a:rPr lang="ru-RU" sz="2000" dirty="0" smtClean="0"/>
              <a:t>ФГБОУ ВПО «Ивановский государственный университет», 2012 </a:t>
            </a:r>
            <a:r>
              <a:rPr lang="ru-RU" sz="2000" dirty="0"/>
              <a:t>г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dirty="0" smtClean="0"/>
              <a:t>         </a:t>
            </a:r>
            <a:r>
              <a:rPr lang="ru-RU" sz="2000" b="1" dirty="0"/>
              <a:t>Место работы: </a:t>
            </a:r>
            <a:r>
              <a:rPr lang="ru-RU" sz="2000" dirty="0"/>
              <a:t>МБДОУ </a:t>
            </a:r>
            <a:r>
              <a:rPr lang="ru-RU" sz="2000" dirty="0" smtClean="0"/>
              <a:t>«Детский сад комбинированного вида № 184»,</a:t>
            </a:r>
            <a:br>
              <a:rPr lang="ru-RU" sz="2000" dirty="0" smtClean="0"/>
            </a:br>
            <a:r>
              <a:rPr lang="ru-RU" sz="2000" dirty="0" smtClean="0"/>
              <a:t>         г. Иваново</a:t>
            </a:r>
          </a:p>
          <a:p>
            <a:r>
              <a:rPr lang="ru-RU" sz="2000" b="1" dirty="0" smtClean="0"/>
              <a:t>         Занимаемая </a:t>
            </a:r>
            <a:r>
              <a:rPr lang="ru-RU" sz="2000" b="1" dirty="0"/>
              <a:t>должность:</a:t>
            </a:r>
            <a:r>
              <a:rPr lang="ru-RU" sz="2000" dirty="0"/>
              <a:t>  воспитатель </a:t>
            </a:r>
            <a:r>
              <a:rPr lang="ru-RU" sz="2000" dirty="0" smtClean="0"/>
              <a:t>логопедической группы </a:t>
            </a:r>
            <a:endParaRPr lang="ru-RU" sz="2000" dirty="0"/>
          </a:p>
          <a:p>
            <a:r>
              <a:rPr lang="ru-RU" sz="2000" dirty="0" smtClean="0"/>
              <a:t>         </a:t>
            </a:r>
            <a:r>
              <a:rPr lang="ru-RU" sz="2000" b="1" dirty="0"/>
              <a:t>Стаж работы:</a:t>
            </a:r>
          </a:p>
          <a:p>
            <a:r>
              <a:rPr lang="ru-RU" sz="2000" dirty="0"/>
              <a:t>                                   а) общий </a:t>
            </a:r>
            <a:r>
              <a:rPr lang="ru-RU" sz="2000" dirty="0" smtClean="0"/>
              <a:t>12 </a:t>
            </a:r>
            <a:r>
              <a:rPr lang="ru-RU" sz="2000" dirty="0"/>
              <a:t>лет; </a:t>
            </a:r>
          </a:p>
          <a:p>
            <a:r>
              <a:rPr lang="ru-RU" sz="2000" dirty="0"/>
              <a:t>                                   б) в данном учреждении </a:t>
            </a:r>
            <a:r>
              <a:rPr lang="ru-RU" sz="2000" dirty="0" smtClean="0"/>
              <a:t>5,5 </a:t>
            </a:r>
            <a:r>
              <a:rPr lang="ru-RU" sz="2000" dirty="0"/>
              <a:t>лет;</a:t>
            </a:r>
          </a:p>
          <a:p>
            <a:r>
              <a:rPr lang="ru-RU" sz="2000" dirty="0"/>
              <a:t>                                   в) в занимаемой должности  </a:t>
            </a:r>
            <a:r>
              <a:rPr lang="ru-RU" sz="2000" dirty="0" smtClean="0"/>
              <a:t>10,5 </a:t>
            </a:r>
            <a:r>
              <a:rPr lang="ru-RU" sz="2000" dirty="0"/>
              <a:t>лет.</a:t>
            </a:r>
          </a:p>
          <a:p>
            <a:r>
              <a:rPr lang="ru-RU" sz="2000" dirty="0"/>
              <a:t>    </a:t>
            </a:r>
          </a:p>
          <a:p>
            <a:r>
              <a:rPr lang="ru-RU" sz="2000" b="1" dirty="0" smtClean="0"/>
              <a:t>          Личная </a:t>
            </a:r>
            <a:r>
              <a:rPr lang="ru-RU" sz="2000" b="1" dirty="0" err="1" smtClean="0"/>
              <a:t>веб-страница</a:t>
            </a:r>
            <a:r>
              <a:rPr lang="ru-RU" sz="2000" b="1" dirty="0" smtClean="0"/>
              <a:t>: </a:t>
            </a:r>
            <a:r>
              <a:rPr lang="en-US" sz="2000" u="sng" dirty="0" smtClean="0">
                <a:hlinkClick r:id="rId2" tooltip="Надежда Ровенкова"/>
              </a:rPr>
              <a:t>http://www.maam.ru/users/vesnycha</a:t>
            </a:r>
            <a:endParaRPr lang="en-US" sz="2000" dirty="0" smtClean="0"/>
          </a:p>
          <a:p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     </a:t>
            </a:r>
            <a:endParaRPr lang="ru-RU" sz="20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atin typeface="+mn-lt"/>
                <a:ea typeface="Times New Roman"/>
              </a:rPr>
              <a:t>Информационная карта</a:t>
            </a:r>
            <a:endParaRPr lang="ru-RU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746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atin typeface="+mn-lt"/>
                <a:ea typeface="Times New Roman"/>
                <a:cs typeface="Arial" panose="020B0604020202020204" pitchFamily="34" charset="0"/>
              </a:rPr>
              <a:t>Данные о повышение квалификации</a:t>
            </a:r>
            <a:endParaRPr lang="ru-RU" sz="3600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0975912"/>
              </p:ext>
            </p:extLst>
          </p:nvPr>
        </p:nvGraphicFramePr>
        <p:xfrm>
          <a:off x="179512" y="2241740"/>
          <a:ext cx="8856983" cy="347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84176"/>
                <a:gridCol w="2592288"/>
                <a:gridCol w="1656184"/>
                <a:gridCol w="3024335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Дата и место  прохождения курсов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Тема курсов            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№ документа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Копия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244681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с 27.02.13 по 15.03.13г.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defRPr/>
                      </a:pP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АУ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«Институт развития образования Ивановской области»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г. Иваново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«Новый порядок аттестации. Экспертиза уровня квалификации педагогических</a:t>
                      </a:r>
                      <a:r>
                        <a:rPr lang="ru-RU" baseline="0" dirty="0" smtClean="0"/>
                        <a:t> работников»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Удостоверение № 140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573016"/>
            <a:ext cx="2467744" cy="201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66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atin typeface="+mn-lt"/>
                <a:ea typeface="Times New Roman"/>
              </a:rPr>
              <a:t>Сведения об аттестации</a:t>
            </a:r>
            <a:endParaRPr lang="ru-RU" sz="3600" dirty="0">
              <a:latin typeface="+mn-lt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6689762"/>
              </p:ext>
            </p:extLst>
          </p:nvPr>
        </p:nvGraphicFramePr>
        <p:xfrm>
          <a:off x="179512" y="2241740"/>
          <a:ext cx="8856983" cy="39955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8232"/>
                <a:gridCol w="2232248"/>
                <a:gridCol w="1512168"/>
                <a:gridCol w="30243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Место  прохождения аттестации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Квалификационная категория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№ приказа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Копия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308117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МБДОУ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«Детский сад комбинированного вида № 184»</a:t>
                      </a:r>
                      <a:br>
                        <a:rPr lang="ru-RU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г. Иваново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квалификационная категория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№ 569от 20.12.2010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356992"/>
            <a:ext cx="1981200" cy="27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517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720080"/>
          </a:xfrm>
        </p:spPr>
        <p:txBody>
          <a:bodyPr/>
          <a:lstStyle/>
          <a:p>
            <a:r>
              <a:rPr lang="ru-RU" sz="2400" b="1" dirty="0" smtClean="0">
                <a:latin typeface="+mn-lt"/>
              </a:rPr>
              <a:t>Участие в мероприятиях разного уровня, в том числе интернет  конкурсах (награды, грамоты, дипломы и т.д.)</a:t>
            </a:r>
            <a:endParaRPr lang="ru-RU" sz="2400" b="1" dirty="0">
              <a:latin typeface="+mn-lt"/>
            </a:endParaRPr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97637070"/>
              </p:ext>
            </p:extLst>
          </p:nvPr>
        </p:nvGraphicFramePr>
        <p:xfrm>
          <a:off x="0" y="1988840"/>
          <a:ext cx="9144000" cy="499713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88060"/>
                <a:gridCol w="8555940"/>
              </a:tblGrid>
              <a:tr h="253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Наименование награды, грамот,</a:t>
                      </a:r>
                      <a:r>
                        <a:rPr lang="ru-RU" sz="1400" baseline="0" dirty="0" smtClean="0">
                          <a:effectLst/>
                        </a:rPr>
                        <a:t> дипломов.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3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200" kern="1200" dirty="0" smtClean="0">
                          <a:effectLst/>
                        </a:rPr>
                        <a:t>Почетная</a:t>
                      </a:r>
                      <a:r>
                        <a:rPr lang="ru-RU" sz="1200" kern="1200" baseline="0" dirty="0" smtClean="0">
                          <a:effectLst/>
                        </a:rPr>
                        <a:t> грамота главы города Иваново</a:t>
                      </a:r>
                      <a:endParaRPr lang="ru-RU" sz="1200" dirty="0" smtClean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232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Диплом</a:t>
                      </a:r>
                      <a:r>
                        <a:rPr lang="ru-RU" sz="1200" kern="12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администрации МБДОУ «Детский сад комбинированного вида № 184»  за победу в конкурсе «Вот и осень наступила» (поделки из природного материала)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Грамота </a:t>
                      </a:r>
                      <a:r>
                        <a:rPr lang="ru-RU" sz="1200" dirty="0" smtClean="0">
                          <a:effectLst/>
                        </a:rPr>
                        <a:t>администрации МБДОУ</a:t>
                      </a:r>
                      <a:r>
                        <a:rPr lang="ru-RU" sz="1200" baseline="0" dirty="0" smtClean="0">
                          <a:effectLst/>
                        </a:rPr>
                        <a:t> «Детский сад комбинированного вида № 184» за 3 место в конкурсе «Огород на окне»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Грамота администрации МБДОУ </a:t>
                      </a:r>
                      <a:r>
                        <a:rPr lang="ru-RU" sz="1200" baseline="0" dirty="0" smtClean="0">
                          <a:effectLst/>
                        </a:rPr>
                        <a:t>«Детский сад комбинированного вида № 184»  за 1 место в конкурсе «Учимся, удивляемся и радуемся вместе»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</a:rPr>
                        <a:t>Благодарственное письмо отдела образования администрации  г. Иваново</a:t>
                      </a:r>
                      <a:r>
                        <a:rPr lang="ru-RU" sz="1200" kern="1200" baseline="0" dirty="0" smtClean="0">
                          <a:effectLst/>
                        </a:rPr>
                        <a:t>  за участие в смотре-конкурсе «Лучший логопедический кабинет»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Грамота администрации МБДОУ </a:t>
                      </a:r>
                      <a:r>
                        <a:rPr lang="ru-RU" sz="1200" baseline="0" dirty="0" smtClean="0">
                          <a:effectLst/>
                        </a:rPr>
                        <a:t>«Детский сад комбинированного вида № 184»  за 2 место в конкурсе книжных уголков «Мир сказок, мир чудес»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</a:tr>
              <a:tr h="532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Диплом администрации МБДОУ </a:t>
                      </a:r>
                      <a:r>
                        <a:rPr lang="ru-RU" sz="1200" baseline="0" dirty="0" smtClean="0">
                          <a:effectLst/>
                        </a:rPr>
                        <a:t>«Детский сад комбинированного вида № 184»  за победу в номинации «Использование нетрадиционных материалов в оформлении группы к Новому году»</a:t>
                      </a:r>
                      <a:endParaRPr lang="ru-RU" sz="1200" dirty="0" smtClean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409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12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Благодарственное</a:t>
                      </a:r>
                      <a:r>
                        <a:rPr lang="ru-RU" sz="1200" kern="12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письмо за участие в городском благотворительном марафоне «Ты нам нужен»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Диплом</a:t>
                      </a:r>
                      <a:r>
                        <a:rPr lang="ru-RU" sz="1100" baseline="0" dirty="0" smtClean="0">
                          <a:effectLst/>
                        </a:rPr>
                        <a:t> за 1 место во всероссийской олимпиаде «Основы ИКТ»</a:t>
                      </a:r>
                      <a:endParaRPr lang="ru-RU" sz="1100" dirty="0" smtClean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354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Благодарность</a:t>
                      </a:r>
                      <a:r>
                        <a:rPr lang="ru-RU" sz="1200" baseline="0" dirty="0" smtClean="0">
                          <a:effectLst/>
                        </a:rPr>
                        <a:t>  за участие в областном фестивале детского творчества «Светлый праздник»</a:t>
                      </a:r>
                      <a:endParaRPr lang="ru-RU" sz="1200" dirty="0" smtClean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3547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2015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Диплом</a:t>
                      </a:r>
                      <a:r>
                        <a:rPr lang="ru-RU" sz="1200" baseline="0" dirty="0" smtClean="0"/>
                        <a:t> за 1 место во всероссийской педагогической олимпиаде «Общая характеристика педагогической деятельности, педагогические способности и стили педагогической деятельности»</a:t>
                      </a:r>
                    </a:p>
                  </a:txBody>
                  <a:tcPr marL="68580" marR="68580" marT="0" marB="0"/>
                </a:tc>
              </a:tr>
              <a:tr h="409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</a:rPr>
                        <a:t>Благодарственное письмо отдела образования администрации  г. Иваново</a:t>
                      </a:r>
                      <a:r>
                        <a:rPr lang="ru-RU" sz="1200" kern="1200" baseline="0" dirty="0" smtClean="0">
                          <a:effectLst/>
                        </a:rPr>
                        <a:t>  за участие в смотре-конкурсе «Лучший уголок для родителей»</a:t>
                      </a:r>
                      <a:endParaRPr lang="ru-RU" sz="11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692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C:\Users\НАДЕЖДА\Desktop\Портфолио\img1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223224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32656"/>
            <a:ext cx="20162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НАДЕЖДА\Desktop\Портфолио\img09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32656"/>
            <a:ext cx="19442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НАДЕЖДА\Desktop\Портфолио\img1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32656"/>
            <a:ext cx="20162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НАДЕЖДА\Desktop\Портфолио\img09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04664"/>
            <a:ext cx="1868698" cy="271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НАДЕЖДА\Desktop\Портфолио\img09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645024"/>
            <a:ext cx="22322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НАДЕЖДА\Desktop\Портфолио\img09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429000"/>
            <a:ext cx="21602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C:\Users\НАДЕЖДА\Desktop\Портфолио\img09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9672" y="3501008"/>
            <a:ext cx="216024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НАДЕЖДА\Desktop\Портфолио\img09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1840" y="3573016"/>
            <a:ext cx="20162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НАДЕЖДА\Desktop\Портфолио\img09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56176" y="476672"/>
            <a:ext cx="208823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Users\НАДЕЖДА\Desktop\Портфолио\img149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9992" y="3645024"/>
            <a:ext cx="2160240" cy="295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6996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1663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Обобщение и распространение педагогического опыта</a:t>
            </a:r>
            <a:endParaRPr lang="ru-RU" sz="24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836712"/>
          <a:ext cx="8928992" cy="578507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43715"/>
                <a:gridCol w="7985277"/>
              </a:tblGrid>
              <a:tr h="355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Учебно-методическая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деятельность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7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Март 2013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800" kern="1200" dirty="0" smtClean="0">
                          <a:effectLst/>
                          <a:latin typeface="+mn-lt"/>
                        </a:rPr>
                        <a:t>Открытое</a:t>
                      </a:r>
                      <a:r>
                        <a:rPr lang="ru-RU" sz="1800" kern="1200" baseline="0" dirty="0" smtClean="0">
                          <a:effectLst/>
                          <a:latin typeface="+mn-lt"/>
                        </a:rPr>
                        <a:t> занятие для воспитателей «Составление рассказа по сюжетным картинкам»</a:t>
                      </a:r>
                      <a:endParaRPr lang="ru-RU" sz="18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  <a:tr h="597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Май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2013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Выступление на педсовете «Развитие связной речи детей подготовительной группы»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7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Октябрь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2013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Организация и участие в смотре-конкурсе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«Уголок познавательного развития (ФЭМП)» (средняя, старшая, подготовительная группы)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7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Январь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2014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Выступление на педсовете «Я учусь считать»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7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Март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2014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Мастер-класс по ФЭМП для воспитателей по изучению с детьми ориентировки в пространстве и на листе бумаги.</a:t>
                      </a:r>
                      <a:endParaRPr lang="ru-RU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3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Февраль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2015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Консультация для воспитателей «Что такое мелкая моторика и почему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важно ее развивать?»</a:t>
                      </a:r>
                      <a:endParaRPr lang="ru-RU" sz="1800" b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  <a:tr h="746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Май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2015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Отчет по теме самообразования «Развитие</a:t>
                      </a:r>
                      <a:r>
                        <a:rPr lang="ru-RU" sz="1800" baseline="0" dirty="0" smtClean="0">
                          <a:effectLst/>
                          <a:latin typeface="+mn-lt"/>
                        </a:rPr>
                        <a:t> мелкой моторики дошкольников» на итоговом педсовете</a:t>
                      </a:r>
                      <a:endParaRPr lang="ru-RU" sz="18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  <a:tr h="574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Октябрь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Мастер-класс для молодых специалистов «Проведение прогулки»</a:t>
                      </a:r>
                    </a:p>
                  </a:txBody>
                  <a:tcPr marL="68580" marR="68580" marT="0" marB="0"/>
                </a:tc>
              </a:tr>
              <a:tr h="511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Ноябрь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2015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+mn-lt"/>
                        </a:rPr>
                        <a:t>Мастер-класс для воспитателей «Презентация уголка для родителей»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5101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900" dirty="0">
              <a:ea typeface="Calibri"/>
              <a:cs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6489861"/>
              </p:ext>
            </p:extLst>
          </p:nvPr>
        </p:nvGraphicFramePr>
        <p:xfrm>
          <a:off x="107504" y="1233428"/>
          <a:ext cx="8928992" cy="505204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38102"/>
                <a:gridCol w="4406514"/>
                <a:gridCol w="3384376"/>
              </a:tblGrid>
              <a:tr h="789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Годы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Тема 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для 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изучения</a:t>
                      </a:r>
                      <a:endParaRPr lang="ru-RU" sz="18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Форма 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отчета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</a:tr>
              <a:tr h="1190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2012-2013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«Развитие связной речи детей подготовительной группы»</a:t>
                      </a:r>
                      <a:endParaRPr lang="ru-RU" sz="18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Выступление на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педсовете «Развитие связной речи детей подготовительной группы»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</a:tr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2013-2014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«Использование дидактических игр, как способ формирования математических способностей»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Мастер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-класс по математике для воспитателей ДОУ по изучению с детьми ориентировки в пространстве на листе бумаги.</a:t>
                      </a:r>
                      <a:endParaRPr lang="ru-RU" sz="18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/>
                </a:tc>
              </a:tr>
              <a:tr h="1368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2014-2015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«Развитие мелкой моторики дошкольников»</a:t>
                      </a:r>
                      <a:endParaRPr lang="ru-RU" sz="18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3470" marR="53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Консультация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для воспитателей «Что такое мелкая моторика и почему важно ее развивать?»</a:t>
                      </a:r>
                      <a:endParaRPr lang="ru-RU" sz="18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3470" marR="5347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7544" y="310098"/>
            <a:ext cx="79208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itchFamily="34" charset="0"/>
              </a:rPr>
              <a:t>Сведения о самообразовании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56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b="1" cap="all" dirty="0" smtClean="0">
            <a:ln w="0">
              <a:solidFill>
                <a:schemeClr val="tx1"/>
              </a:solidFill>
            </a:ln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defRPr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b="1" cap="all" dirty="0" smtClean="0">
            <a:ln w="0">
              <a:solidFill>
                <a:schemeClr val="tx1"/>
              </a:solidFill>
            </a:ln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defRPr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2195</TotalTime>
  <Words>1053</Words>
  <Application>Microsoft Office PowerPoint</Application>
  <PresentationFormat>Экран (4:3)</PresentationFormat>
  <Paragraphs>196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Тема Office</vt:lpstr>
      <vt:lpstr>Шаблон 2</vt:lpstr>
      <vt:lpstr>1_Шаблон 2</vt:lpstr>
      <vt:lpstr>2_Шаблон 2</vt:lpstr>
      <vt:lpstr>1_Тема Office</vt:lpstr>
      <vt:lpstr>Слайд 1</vt:lpstr>
      <vt:lpstr>Слайд 2</vt:lpstr>
      <vt:lpstr>Слайд 3</vt:lpstr>
      <vt:lpstr>Слайд 4</vt:lpstr>
      <vt:lpstr>Слайд 5</vt:lpstr>
      <vt:lpstr>Участие в мероприятиях разного уровня, в том числе интернет  конкурсах (награды, грамоты, дипломы и т.д.)</vt:lpstr>
      <vt:lpstr>Слайд 7</vt:lpstr>
      <vt:lpstr>Слайд 8</vt:lpstr>
      <vt:lpstr>Слайд 9</vt:lpstr>
      <vt:lpstr>Слайд 10</vt:lpstr>
      <vt:lpstr>Участие в инновационной деятельности </vt:lpstr>
      <vt:lpstr>Проектная деятельность</vt:lpstr>
      <vt:lpstr>Использование ИКТ в образовательном процессе </vt:lpstr>
      <vt:lpstr>Предметно-развивающая среда</vt:lpstr>
      <vt:lpstr>Работа с родителями:</vt:lpstr>
      <vt:lpstr>Отзывы родителей</vt:lpstr>
      <vt:lpstr>Методические разработки по лексическим темам.</vt:lpstr>
      <vt:lpstr>Слайд 18</vt:lpstr>
      <vt:lpstr>Фотоматериалы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НАДЕЖДА</cp:lastModifiedBy>
  <cp:revision>198</cp:revision>
  <cp:lastPrinted>2014-01-12T15:07:22Z</cp:lastPrinted>
  <dcterms:created xsi:type="dcterms:W3CDTF">2013-01-31T10:08:31Z</dcterms:created>
  <dcterms:modified xsi:type="dcterms:W3CDTF">2015-12-13T17:40:03Z</dcterms:modified>
</cp:coreProperties>
</file>